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systemssl.test-erecept.sukl.cz/" TargetMode="Externa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jpg"/><Relationship Id="rId3" Type="http://schemas.openxmlformats.org/officeDocument/2006/relationships/image" Target="../media/image9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jpg"/><Relationship Id="rId3" Type="http://schemas.openxmlformats.org/officeDocument/2006/relationships/image" Target="../media/image3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73150" y="2364752"/>
            <a:ext cx="5413375" cy="622300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2174875" marR="5080" indent="-2162175">
              <a:lnSpc>
                <a:spcPts val="2300"/>
              </a:lnSpc>
              <a:spcBef>
                <a:spcPts val="260"/>
              </a:spcBef>
            </a:pPr>
            <a:r>
              <a:rPr dirty="0" sz="2000" b="1">
                <a:latin typeface="Times New Roman"/>
                <a:cs typeface="Times New Roman"/>
              </a:rPr>
              <a:t>„Od</a:t>
            </a:r>
            <a:r>
              <a:rPr dirty="0" sz="2000" spc="-3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registrace</a:t>
            </a:r>
            <a:r>
              <a:rPr dirty="0" sz="2000" spc="-2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až</a:t>
            </a:r>
            <a:r>
              <a:rPr dirty="0" sz="2000" spc="-2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k</a:t>
            </a:r>
            <a:r>
              <a:rPr dirty="0" sz="2000" spc="-2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přijetí</a:t>
            </a:r>
            <a:r>
              <a:rPr dirty="0" sz="2000" spc="-3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</a:t>
            </a:r>
            <a:r>
              <a:rPr dirty="0" sz="2000" spc="-2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vydání:</a:t>
            </a:r>
            <a:r>
              <a:rPr dirty="0" sz="2000" spc="-2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ePoukaz</a:t>
            </a:r>
            <a:r>
              <a:rPr dirty="0" sz="2000" spc="-2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ve</a:t>
            </a:r>
            <a:r>
              <a:rPr dirty="0" sz="2000" spc="-25" b="1">
                <a:latin typeface="Times New Roman"/>
                <a:cs typeface="Times New Roman"/>
              </a:rPr>
              <a:t> </a:t>
            </a:r>
            <a:r>
              <a:rPr dirty="0" sz="2000" spc="-50" b="1">
                <a:latin typeface="Times New Roman"/>
                <a:cs typeface="Times New Roman"/>
              </a:rPr>
              <a:t>4 </a:t>
            </a:r>
            <a:r>
              <a:rPr dirty="0" sz="2000" b="1">
                <a:latin typeface="Times New Roman"/>
                <a:cs typeface="Times New Roman"/>
              </a:rPr>
              <a:t>krocích.</a:t>
            </a:r>
            <a:r>
              <a:rPr dirty="0" sz="2000" spc="-85" b="1">
                <a:latin typeface="Times New Roman"/>
                <a:cs typeface="Times New Roman"/>
              </a:rPr>
              <a:t> </a:t>
            </a:r>
            <a:r>
              <a:rPr dirty="0" sz="2000" spc="-50" b="1">
                <a:latin typeface="Times New Roman"/>
                <a:cs typeface="Times New Roman"/>
              </a:rPr>
              <a:t>„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08659" y="3277883"/>
            <a:ext cx="5228590" cy="256159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sz="1200" b="1">
                <a:latin typeface="Times New Roman"/>
                <a:cs typeface="Times New Roman"/>
              </a:rPr>
              <a:t>Krok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č.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50" b="1">
                <a:latin typeface="Times New Roman"/>
                <a:cs typeface="Times New Roman"/>
              </a:rPr>
              <a:t>4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1200" b="1">
                <a:latin typeface="Times New Roman"/>
                <a:cs typeface="Times New Roman"/>
              </a:rPr>
              <a:t>Práce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webovou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aplikací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Mám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na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počítači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nainstalovaný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certifikát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přípona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pfx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z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kroku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č.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50" b="1"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V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prohlížeči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otevřu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webovou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aplikaci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ePoukazy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toto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doporučujeme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naučit.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dirty="0" sz="1050" spc="-10">
                <a:solidFill>
                  <a:srgbClr val="2D4475"/>
                </a:solidFill>
                <a:latin typeface="Segoe UI"/>
                <a:cs typeface="Segoe UI"/>
                <a:hlinkClick r:id="rId2"/>
              </a:rPr>
              <a:t>https://systemssl.erecept.sukl.cz</a:t>
            </a:r>
            <a:endParaRPr sz="1050">
              <a:latin typeface="Segoe UI"/>
              <a:cs typeface="Segoe UI"/>
            </a:endParaRPr>
          </a:p>
          <a:p>
            <a:pPr>
              <a:lnSpc>
                <a:spcPct val="100000"/>
              </a:lnSpc>
            </a:pPr>
            <a:endParaRPr sz="105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365"/>
              </a:spcBef>
            </a:pPr>
            <a:endParaRPr sz="105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Objeví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okno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výběrem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nainstalovaného </a:t>
            </a:r>
            <a:r>
              <a:rPr dirty="0" sz="1200" b="1">
                <a:latin typeface="Times New Roman"/>
                <a:cs typeface="Times New Roman"/>
              </a:rPr>
              <a:t>certifikátu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vyberu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</a:t>
            </a:r>
            <a:r>
              <a:rPr dirty="0" sz="1200" spc="-10" b="1">
                <a:latin typeface="Times New Roman"/>
                <a:cs typeface="Times New Roman"/>
              </a:rPr>
              <a:t> potvrdím</a:t>
            </a:r>
            <a:r>
              <a:rPr dirty="0" sz="1200" spc="-7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Ano: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60705" y="567715"/>
            <a:ext cx="2451799" cy="1770607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887207" y="5944882"/>
            <a:ext cx="3271520" cy="273240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8659" y="589927"/>
            <a:ext cx="6000750" cy="1387475"/>
          </a:xfrm>
          <a:prstGeom prst="rect">
            <a:avLst/>
          </a:prstGeom>
        </p:spPr>
        <p:txBody>
          <a:bodyPr wrap="square" lIns="0" tIns="12001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44"/>
              </a:spcBef>
            </a:pPr>
            <a:r>
              <a:rPr dirty="0" sz="1200" b="1">
                <a:latin typeface="Times New Roman"/>
                <a:cs typeface="Times New Roman"/>
              </a:rPr>
              <a:t>Na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závěr: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10100"/>
              </a:lnSpc>
              <a:spcBef>
                <a:spcPts val="700"/>
              </a:spcBef>
            </a:pPr>
            <a:r>
              <a:rPr dirty="0" sz="1200" b="1">
                <a:latin typeface="Times New Roman"/>
                <a:cs typeface="Times New Roman"/>
              </a:rPr>
              <a:t>Pokud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si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chcete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integrovat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ePoukazy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stávajícího</a:t>
            </a:r>
            <a:r>
              <a:rPr dirty="0" sz="1200" spc="-20" b="1">
                <a:latin typeface="Times New Roman"/>
                <a:cs typeface="Times New Roman"/>
              </a:rPr>
              <a:t> SW. </a:t>
            </a:r>
            <a:r>
              <a:rPr dirty="0" sz="1200" b="1">
                <a:latin typeface="Times New Roman"/>
                <a:cs typeface="Times New Roman"/>
              </a:rPr>
              <a:t>Musíte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mít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k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dispozici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vše,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bylo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50" b="1">
                <a:latin typeface="Times New Roman"/>
                <a:cs typeface="Times New Roman"/>
              </a:rPr>
              <a:t>v </a:t>
            </a:r>
            <a:r>
              <a:rPr dirty="0" sz="1200" b="1">
                <a:latin typeface="Times New Roman"/>
                <a:cs typeface="Times New Roman"/>
              </a:rPr>
              <a:t>této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přednášce.</a:t>
            </a:r>
            <a:endParaRPr sz="1200">
              <a:latin typeface="Times New Roman"/>
              <a:cs typeface="Times New Roman"/>
            </a:endParaRPr>
          </a:p>
          <a:p>
            <a:pPr marL="12700" marR="530860">
              <a:lnSpc>
                <a:spcPct val="158700"/>
              </a:lnSpc>
            </a:pPr>
            <a:r>
              <a:rPr dirty="0" sz="1200" b="1">
                <a:latin typeface="Times New Roman"/>
                <a:cs typeface="Times New Roman"/>
              </a:rPr>
              <a:t>A</a:t>
            </a:r>
            <a:r>
              <a:rPr dirty="0" sz="1200" spc="-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SW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si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budete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muset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nastavit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všechny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tyto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údaje,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protože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všechny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potřebujete: Vzorové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obrazovky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pro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nastavení: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(SP</a:t>
            </a:r>
            <a:r>
              <a:rPr dirty="0" sz="1200" spc="-7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Optik,Newton)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4219" y="2056142"/>
            <a:ext cx="2952750" cy="4219575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4219" y="6391923"/>
            <a:ext cx="5353050" cy="407098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8659" y="589927"/>
            <a:ext cx="6102350" cy="605790"/>
          </a:xfrm>
          <a:prstGeom prst="rect">
            <a:avLst/>
          </a:prstGeom>
        </p:spPr>
        <p:txBody>
          <a:bodyPr wrap="square" lIns="0" tIns="12001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44"/>
              </a:spcBef>
            </a:pPr>
            <a:r>
              <a:rPr dirty="0" sz="1200" b="1">
                <a:latin typeface="Times New Roman"/>
                <a:cs typeface="Times New Roman"/>
              </a:rPr>
              <a:t>Seznam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pracovišt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naskočí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samo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svázané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certifikátem,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zadáte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ID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pracovníka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jeho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heslo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44"/>
              </a:spcBef>
            </a:pPr>
            <a:r>
              <a:rPr dirty="0" sz="1200" b="1">
                <a:latin typeface="Times New Roman"/>
                <a:cs typeface="Times New Roman"/>
              </a:rPr>
              <a:t>!!!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pristup.sukl.cz </a:t>
            </a:r>
            <a:r>
              <a:rPr dirty="0" sz="1200" b="1">
                <a:latin typeface="Times New Roman"/>
                <a:cs typeface="Times New Roman"/>
              </a:rPr>
              <a:t>už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musí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být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stavu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Ověřen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!!!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08659" y="5232412"/>
            <a:ext cx="6124575" cy="1967864"/>
          </a:xfrm>
          <a:prstGeom prst="rect">
            <a:avLst/>
          </a:prstGeom>
        </p:spPr>
        <p:txBody>
          <a:bodyPr wrap="square" lIns="0" tIns="12001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44"/>
              </a:spcBef>
            </a:pPr>
            <a:r>
              <a:rPr dirty="0" sz="1200" b="1">
                <a:latin typeface="Times New Roman"/>
                <a:cs typeface="Times New Roman"/>
              </a:rPr>
              <a:t>Otevře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portál: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44"/>
              </a:spcBef>
            </a:pPr>
            <a:r>
              <a:rPr dirty="0" sz="1200" b="1">
                <a:latin typeface="Times New Roman"/>
                <a:cs typeface="Times New Roman"/>
              </a:rPr>
              <a:t>Co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zde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může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dělat: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10100"/>
              </a:lnSpc>
              <a:spcBef>
                <a:spcPts val="700"/>
              </a:spcBef>
            </a:pPr>
            <a:r>
              <a:rPr dirty="0" sz="1200" b="1">
                <a:latin typeface="Times New Roman"/>
                <a:cs typeface="Times New Roman"/>
              </a:rPr>
              <a:t>1/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najít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podle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kodu,</a:t>
            </a:r>
            <a:r>
              <a:rPr dirty="0" sz="1200" spc="-20" b="1">
                <a:latin typeface="Times New Roman"/>
                <a:cs typeface="Times New Roman"/>
              </a:rPr>
              <a:t> OP</a:t>
            </a:r>
            <a:r>
              <a:rPr dirty="0" sz="1200" spc="-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nebo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Pasu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ePoukaz,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který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si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převzala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Vaše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optika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nebo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ePoukaz,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který </a:t>
            </a:r>
            <a:r>
              <a:rPr dirty="0" sz="1200" b="1">
                <a:latin typeface="Times New Roman"/>
                <a:cs typeface="Times New Roman"/>
              </a:rPr>
              <a:t>je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nepřevzatý</a:t>
            </a:r>
            <a:endParaRPr sz="1200">
              <a:latin typeface="Times New Roman"/>
              <a:cs typeface="Times New Roman"/>
            </a:endParaRPr>
          </a:p>
          <a:p>
            <a:pPr marL="12700" marR="356235">
              <a:lnSpc>
                <a:spcPct val="158700"/>
              </a:lnSpc>
            </a:pPr>
            <a:r>
              <a:rPr dirty="0" sz="1200" b="1">
                <a:latin typeface="Times New Roman"/>
                <a:cs typeface="Times New Roman"/>
              </a:rPr>
              <a:t>2/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změnit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stav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ePoukazu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ale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musí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být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Připravovaný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na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mojí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optice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nebo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musí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být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volný </a:t>
            </a:r>
            <a:r>
              <a:rPr dirty="0" sz="1200" b="1">
                <a:latin typeface="Times New Roman"/>
                <a:cs typeface="Times New Roman"/>
              </a:rPr>
              <a:t>3/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vydat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ePoukaz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45"/>
              </a:spcBef>
            </a:pPr>
            <a:r>
              <a:rPr dirty="0" sz="1200" b="1">
                <a:latin typeface="Times New Roman"/>
                <a:cs typeface="Times New Roman"/>
              </a:rPr>
              <a:t>4/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podívat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na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ePoukaz,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případně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si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jej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vytisknout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26857" y="1301762"/>
            <a:ext cx="4277360" cy="34321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8659" y="3349002"/>
            <a:ext cx="5870575" cy="93091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sz="1200" spc="-10" b="1">
                <a:latin typeface="Times New Roman"/>
                <a:cs typeface="Times New Roman"/>
              </a:rPr>
              <a:t>Funkce: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10100"/>
              </a:lnSpc>
              <a:spcBef>
                <a:spcPts val="395"/>
              </a:spcBef>
            </a:pPr>
            <a:r>
              <a:rPr dirty="0" sz="1200" b="1">
                <a:latin typeface="Times New Roman"/>
                <a:cs typeface="Times New Roman"/>
              </a:rPr>
              <a:t>Zadáte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QR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kod(nápověda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je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trochu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matoucí)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nebo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lze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vyhledání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podle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OP</a:t>
            </a:r>
            <a:r>
              <a:rPr dirty="0" sz="1200" spc="-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nebo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čísla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OP </a:t>
            </a:r>
            <a:r>
              <a:rPr dirty="0" sz="1200" b="1">
                <a:latin typeface="Times New Roman"/>
                <a:cs typeface="Times New Roman"/>
              </a:rPr>
              <a:t>seznam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aktuálně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volných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ePoukazů,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kde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si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z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nich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vyberu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tom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případě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zeleného</a:t>
            </a:r>
            <a:r>
              <a:rPr dirty="0" sz="1200" spc="-20" b="1">
                <a:latin typeface="Times New Roman"/>
                <a:cs typeface="Times New Roman"/>
              </a:rPr>
              <a:t> pole </a:t>
            </a:r>
            <a:r>
              <a:rPr dirty="0" sz="1200" b="1">
                <a:latin typeface="Times New Roman"/>
                <a:cs typeface="Times New Roman"/>
              </a:rPr>
              <a:t>napíšete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číslo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dokladu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potom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si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vyberete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ePoukaz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0589" y="704862"/>
            <a:ext cx="6120130" cy="268160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8659" y="697242"/>
            <a:ext cx="20389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Jak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vypadá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náhled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ePoukaz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0090" y="1010932"/>
            <a:ext cx="6120130" cy="522033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8659" y="697242"/>
            <a:ext cx="9944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A</a:t>
            </a:r>
            <a:r>
              <a:rPr dirty="0" sz="1200" spc="-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kde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jsou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Dpt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0090" y="1177950"/>
            <a:ext cx="6120130" cy="614170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8659" y="697242"/>
            <a:ext cx="14160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Pacient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pojišťovna: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0090" y="1145552"/>
            <a:ext cx="6120130" cy="445643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8659" y="697242"/>
            <a:ext cx="47370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Lékař: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08659" y="5942977"/>
            <a:ext cx="14509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Karta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ePoukazy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zde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8659" y="8157223"/>
            <a:ext cx="6049010" cy="1387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942079">
              <a:lnSpc>
                <a:spcPct val="158700"/>
              </a:lnSpc>
              <a:spcBef>
                <a:spcPts val="100"/>
              </a:spcBef>
            </a:pPr>
            <a:r>
              <a:rPr dirty="0" sz="1200" spc="-20" b="1">
                <a:latin typeface="Times New Roman"/>
                <a:cs typeface="Times New Roman"/>
              </a:rPr>
              <a:t>Vyhledat </a:t>
            </a:r>
            <a:r>
              <a:rPr dirty="0" sz="1200" b="1">
                <a:latin typeface="Times New Roman"/>
                <a:cs typeface="Times New Roman"/>
              </a:rPr>
              <a:t>ePoukaz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=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první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menu </a:t>
            </a:r>
            <a:r>
              <a:rPr dirty="0" sz="1200" b="1">
                <a:latin typeface="Times New Roman"/>
                <a:cs typeface="Times New Roman"/>
              </a:rPr>
              <a:t>Zde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mění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stav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ePoukazu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101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Dále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zde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seznam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připravovaných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ePoukazů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z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vaší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optiky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všimněte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si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poznámky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solidFill>
                  <a:srgbClr val="FF0000"/>
                </a:solidFill>
                <a:latin typeface="Times New Roman"/>
                <a:cs typeface="Times New Roman"/>
              </a:rPr>
              <a:t>Zobrazit </a:t>
            </a:r>
            <a:r>
              <a:rPr dirty="0" sz="1200" b="1">
                <a:solidFill>
                  <a:srgbClr val="FF0000"/>
                </a:solidFill>
                <a:latin typeface="Times New Roman"/>
                <a:cs typeface="Times New Roman"/>
              </a:rPr>
              <a:t>předpisy</a:t>
            </a:r>
            <a:r>
              <a:rPr dirty="0" sz="1200" spc="-2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FF0000"/>
                </a:solidFill>
                <a:latin typeface="Times New Roman"/>
                <a:cs typeface="Times New Roman"/>
              </a:rPr>
              <a:t>z</a:t>
            </a:r>
            <a:r>
              <a:rPr dirty="0" sz="1200" spc="-1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FF0000"/>
                </a:solidFill>
                <a:latin typeface="Times New Roman"/>
                <a:cs typeface="Times New Roman"/>
              </a:rPr>
              <a:t>mého</a:t>
            </a:r>
            <a:r>
              <a:rPr dirty="0" sz="1200" spc="-10" b="1">
                <a:solidFill>
                  <a:srgbClr val="FF0000"/>
                </a:solidFill>
                <a:latin typeface="Times New Roman"/>
                <a:cs typeface="Times New Roman"/>
              </a:rPr>
              <a:t> pracoviště:</a:t>
            </a:r>
            <a:r>
              <a:rPr dirty="0" sz="1200" spc="-7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200" spc="-25" b="1">
                <a:solidFill>
                  <a:srgbClr val="FF0000"/>
                </a:solidFill>
                <a:latin typeface="Times New Roman"/>
                <a:cs typeface="Times New Roman"/>
              </a:rPr>
              <a:t>Ano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56460" y="6257302"/>
            <a:ext cx="3247390" cy="1675129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0090" y="1130312"/>
            <a:ext cx="6120130" cy="36480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8659" y="5443233"/>
            <a:ext cx="6117590" cy="1633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01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Výdej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silnější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certifikátu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eSignum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viz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krok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3,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druhá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polovina,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bez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tohoto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vyexportovaného </a:t>
            </a:r>
            <a:r>
              <a:rPr dirty="0" sz="1200" b="1">
                <a:latin typeface="Times New Roman"/>
                <a:cs typeface="Times New Roman"/>
              </a:rPr>
              <a:t>certifikátu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nic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nevydáte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6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2 </a:t>
            </a:r>
            <a:r>
              <a:rPr dirty="0" sz="1200" spc="-10" b="1">
                <a:latin typeface="Times New Roman"/>
                <a:cs typeface="Times New Roman"/>
              </a:rPr>
              <a:t>triky: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45"/>
              </a:spcBef>
            </a:pPr>
            <a:r>
              <a:rPr dirty="0" sz="1200" b="1">
                <a:latin typeface="Times New Roman"/>
                <a:cs typeface="Times New Roman"/>
              </a:rPr>
              <a:t>1/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přihlašujte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dlouhým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jménem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35"/>
              </a:spcBef>
            </a:pPr>
            <a:r>
              <a:rPr dirty="0" sz="1500" spc="-10">
                <a:solidFill>
                  <a:srgbClr val="3B3B3B"/>
                </a:solidFill>
                <a:latin typeface="Arial"/>
                <a:cs typeface="Arial"/>
              </a:rPr>
              <a:t>Vzor:</a:t>
            </a:r>
            <a:r>
              <a:rPr dirty="0" sz="1500" spc="95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1500" spc="-20">
                <a:solidFill>
                  <a:srgbClr val="3B3B3B"/>
                </a:solidFill>
                <a:latin typeface="Arial"/>
                <a:cs typeface="Arial"/>
              </a:rPr>
              <a:t>AD884270-4633-4E95-BA62-</a:t>
            </a:r>
            <a:r>
              <a:rPr dirty="0" sz="1500" spc="-10">
                <a:solidFill>
                  <a:srgbClr val="3B3B3B"/>
                </a:solidFill>
                <a:latin typeface="Arial"/>
                <a:cs typeface="Arial"/>
              </a:rPr>
              <a:t>B51EDFBCCBAE</a:t>
            </a:r>
            <a:endParaRPr sz="15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0090" y="721372"/>
            <a:ext cx="6120130" cy="444627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912607" y="7152652"/>
            <a:ext cx="3106407" cy="24923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8659" y="589927"/>
            <a:ext cx="3451225" cy="895985"/>
          </a:xfrm>
          <a:prstGeom prst="rect">
            <a:avLst/>
          </a:prstGeom>
        </p:spPr>
        <p:txBody>
          <a:bodyPr wrap="square" lIns="0" tIns="12001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44"/>
              </a:spcBef>
            </a:pPr>
            <a:r>
              <a:rPr dirty="0" sz="1200" b="1">
                <a:latin typeface="Times New Roman"/>
                <a:cs typeface="Times New Roman"/>
              </a:rPr>
              <a:t>2/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Nastavení: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44"/>
              </a:spcBef>
            </a:pPr>
            <a:r>
              <a:rPr dirty="0" sz="1200" b="1">
                <a:latin typeface="Times New Roman"/>
                <a:cs typeface="Times New Roman"/>
              </a:rPr>
              <a:t>vyplňte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si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telefon,</a:t>
            </a:r>
            <a:r>
              <a:rPr dirty="0" sz="1200" spc="2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IČZ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jinak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upíšete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44"/>
              </a:spcBef>
            </a:pPr>
            <a:r>
              <a:rPr dirty="0" sz="1200" b="1">
                <a:latin typeface="Times New Roman"/>
                <a:cs typeface="Times New Roman"/>
              </a:rPr>
              <a:t>Dejte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2x</a:t>
            </a:r>
            <a:r>
              <a:rPr dirty="0" sz="1200" spc="-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ANO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jinak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si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navzájem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neuvidíte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poukazy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08659" y="3952888"/>
            <a:ext cx="7277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A</a:t>
            </a:r>
            <a:r>
              <a:rPr dirty="0" sz="1200" spc="-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vše.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3853" y="1591322"/>
            <a:ext cx="5846366" cy="206755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D447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2025-11-23T18:54:35Z</dcterms:created>
  <dcterms:modified xsi:type="dcterms:W3CDTF">2025-11-23T18:54:35Z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2025-11-23T00:00:00Z</vt:filetime>
  </property>
  <property fmtid="{D5CDD505-2E9C-101B-9397-08002B2CF9AE}" pid="3" name="Creator">
    <vt:lpwstr>Writer</vt:lpwstr>
  </property>
  <property fmtid="{D5CDD505-2E9C-101B-9397-08002B2CF9AE}" pid="4" name="LastSaved">
    <vt:filetime>2025-11-23T00:00:00Z</vt:filetime>
  </property>
  <property fmtid="{D5CDD505-2E9C-101B-9397-08002B2CF9AE}" pid="5" name="Producer">
    <vt:lpwstr>3-Heights(TM) PDF Security Shell 4.8.25.2 (http://www.pdf-tools.com)</vt:lpwstr>
  </property>
</Properties>
</file>