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2628913"/>
            <a:ext cx="5777865" cy="217233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2539365" marR="5080" indent="-2162175">
              <a:lnSpc>
                <a:spcPts val="2300"/>
              </a:lnSpc>
              <a:spcBef>
                <a:spcPts val="260"/>
              </a:spcBef>
            </a:pPr>
            <a:r>
              <a:rPr dirty="0" sz="2000" b="1">
                <a:latin typeface="Times New Roman"/>
                <a:cs typeface="Times New Roman"/>
              </a:rPr>
              <a:t>„Od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registrace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až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k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přijetí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vydání: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ePoukaz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ve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4 </a:t>
            </a:r>
            <a:r>
              <a:rPr dirty="0" sz="2000" b="1">
                <a:latin typeface="Times New Roman"/>
                <a:cs typeface="Times New Roman"/>
              </a:rPr>
              <a:t>krocích.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spc="-50" b="1">
                <a:latin typeface="Times New Roman"/>
                <a:cs typeface="Times New Roman"/>
              </a:rPr>
              <a:t>„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1200" b="1">
                <a:latin typeface="Times New Roman"/>
                <a:cs typeface="Times New Roman"/>
              </a:rPr>
              <a:t>Krok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č.1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Získání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přístupů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ePoukazu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Times New Roman"/>
                <a:cs typeface="Times New Roman"/>
              </a:rPr>
              <a:t>Nejprve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nutné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zaregistrovat </a:t>
            </a:r>
            <a:r>
              <a:rPr dirty="0" sz="1200">
                <a:latin typeface="Times New Roman"/>
                <a:cs typeface="Times New Roman"/>
              </a:rPr>
              <a:t>jako</a:t>
            </a:r>
            <a:r>
              <a:rPr dirty="0" sz="1200" spc="-10">
                <a:latin typeface="Times New Roman"/>
                <a:cs typeface="Times New Roman"/>
              </a:rPr>
              <a:t> poskytovatel zdravotní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péče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</a:t>
            </a:r>
            <a:r>
              <a:rPr dirty="0" sz="1200" spc="-10">
                <a:latin typeface="Times New Roman"/>
                <a:cs typeface="Times New Roman"/>
              </a:rPr>
              <a:t> SÚKL.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 b="1">
                <a:latin typeface="Times New Roman"/>
                <a:cs typeface="Times New Roman"/>
              </a:rPr>
              <a:t>Krok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1: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 spc="-10">
                <a:latin typeface="Times New Roman"/>
                <a:cs typeface="Times New Roman"/>
              </a:rPr>
              <a:t>Registrace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systému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adrese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pristupy.sukl.cz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(webová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aplikace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správu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přístupů).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240" y="5179073"/>
            <a:ext cx="6438900" cy="314515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60705" y="567715"/>
            <a:ext cx="2451799" cy="17706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31953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Times New Roman"/>
                <a:cs typeface="Times New Roman"/>
              </a:rPr>
              <a:t>a/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stránce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najdete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odkaz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„ePoukaz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Optika“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: </a:t>
            </a:r>
            <a:r>
              <a:rPr dirty="0" sz="1200">
                <a:latin typeface="Times New Roman"/>
                <a:cs typeface="Times New Roman"/>
              </a:rPr>
              <a:t>(je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prvním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sloupci)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2800363"/>
            <a:ext cx="4498975" cy="558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b/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Otevře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nové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okno.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první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záložce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zadáte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své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IČ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systém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vás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ověří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právě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jeho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základě.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každé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IČ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možné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provést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pouze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jednu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registraci</a:t>
            </a:r>
            <a:r>
              <a:rPr dirty="0" sz="1200" spc="-1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7018667"/>
            <a:ext cx="57353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pokračování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nutné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přihlášení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prostřednictvím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Identity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občana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(doporučujeme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bankovní identitu).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8664" y="1157552"/>
            <a:ext cx="3952875" cy="157042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0090" y="3525532"/>
            <a:ext cx="6120130" cy="3340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7061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Další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krok: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7415542"/>
            <a:ext cx="60940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zvolení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banky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otevře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přihlašovací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okno.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Přihlášení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už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pak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probíhá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podle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pravidel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dané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banky.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071905"/>
            <a:ext cx="6120130" cy="601534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45370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příklad: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Jako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identitu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jsme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zvolili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bankovní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identitu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Raiffeisenbank.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5779782"/>
            <a:ext cx="5788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imes New Roman"/>
                <a:cs typeface="Times New Roman"/>
              </a:rPr>
              <a:t>Teprve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úspěšném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ověření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zobrazí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registrační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formulář,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který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již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částečně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předvyplněn.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89429" y="1102372"/>
            <a:ext cx="3705860" cy="44907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386715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80">
                <a:latin typeface="Times New Roman"/>
                <a:cs typeface="Times New Roman"/>
              </a:rPr>
              <a:t>Ve</a:t>
            </a:r>
            <a:r>
              <a:rPr dirty="0" sz="1200">
                <a:latin typeface="Times New Roman"/>
                <a:cs typeface="Times New Roman"/>
              </a:rPr>
              <a:t> většině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případů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stačí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doplnit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pouze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e-</a:t>
            </a:r>
            <a:r>
              <a:rPr dirty="0" sz="1200" b="1">
                <a:latin typeface="Times New Roman"/>
                <a:cs typeface="Times New Roman"/>
              </a:rPr>
              <a:t>mail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telefonní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číslo</a:t>
            </a:r>
            <a:r>
              <a:rPr dirty="0" sz="1200" spc="-10">
                <a:latin typeface="Times New Roman"/>
                <a:cs typeface="Times New Roman"/>
              </a:rPr>
              <a:t>. </a:t>
            </a:r>
            <a:r>
              <a:rPr dirty="0" sz="1200">
                <a:latin typeface="Times New Roman"/>
                <a:cs typeface="Times New Roman"/>
              </a:rPr>
              <a:t>Následně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formulář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odešlete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pomocí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tlačítka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„Odeslat“</a:t>
            </a:r>
            <a:r>
              <a:rPr dirty="0" sz="1200" spc="-1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164" y="1450987"/>
            <a:ext cx="5286375" cy="83343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78827"/>
            <a:ext cx="6036310" cy="718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330450">
              <a:lnSpc>
                <a:spcPct val="1101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Doporučujeme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hned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registraci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založit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všechna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pracoviště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 b="1">
                <a:latin typeface="Times New Roman"/>
                <a:cs typeface="Times New Roman"/>
              </a:rPr>
              <a:t>1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pracoviště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=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oční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optika</a:t>
            </a:r>
            <a:r>
              <a:rPr dirty="0" sz="1200" spc="-10">
                <a:latin typeface="Times New Roman"/>
                <a:cs typeface="Times New Roman"/>
              </a:rPr>
              <a:t>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 sz="1200" spc="-10">
                <a:latin typeface="Times New Roman"/>
                <a:cs typeface="Times New Roman"/>
              </a:rPr>
              <a:t>Samozřejmě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možné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pracoviště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doplnit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dodatečně.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opět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žádost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novou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pracoviště.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8659" y="2687333"/>
            <a:ext cx="4923155" cy="1123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51840">
              <a:lnSpc>
                <a:spcPct val="1101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Po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odeslání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žádosti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potřeba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vyčkat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zaslání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přístupových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údajů. </a:t>
            </a:r>
            <a:r>
              <a:rPr dirty="0" sz="1200">
                <a:latin typeface="Times New Roman"/>
                <a:cs typeface="Times New Roman"/>
              </a:rPr>
              <a:t>Stav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žádosti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můžete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průběžně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sledovat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přímo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portálu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SÚKL.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Times New Roman"/>
                <a:cs typeface="Times New Roman"/>
              </a:rPr>
              <a:t>Najdete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také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informace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offline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řešení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nebo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řešení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případných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problémů.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 sz="1200" b="1">
                <a:latin typeface="Times New Roman"/>
                <a:cs typeface="Times New Roman"/>
              </a:rPr>
              <a:t>Call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centrum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eRecept: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300" spc="335">
                <a:latin typeface="Segoe UI Symbol"/>
                <a:cs typeface="Segoe UI Symbol"/>
              </a:rPr>
              <a:t>📞</a:t>
            </a:r>
            <a:r>
              <a:rPr dirty="0" sz="1300" spc="-60">
                <a:latin typeface="Segoe UI Symbol"/>
                <a:cs typeface="Segoe UI Symbol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800 900 </a:t>
            </a:r>
            <a:r>
              <a:rPr dirty="0" sz="1200" spc="-25" b="1">
                <a:latin typeface="Times New Roman"/>
                <a:cs typeface="Times New Roman"/>
              </a:rPr>
              <a:t>555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8659" y="6483362"/>
            <a:ext cx="5347335" cy="42799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1200">
                <a:latin typeface="Times New Roman"/>
                <a:cs typeface="Times New Roman"/>
              </a:rPr>
              <a:t>Jakmile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obdržíte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přístupové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údaje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portálu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pristupy.sukl.cz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hlavní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stránce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portálu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sjedete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dolů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příslušný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odkaz,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těmito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údaji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přihlásíte.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8705" y="9605023"/>
            <a:ext cx="45059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latin typeface="Times New Roman"/>
                <a:cs typeface="Times New Roman"/>
              </a:rPr>
              <a:t>Veškerou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další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správu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budete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budoucnu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řešit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už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pouze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portál.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4210" y="3415042"/>
            <a:ext cx="3666477" cy="242824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99242" y="1544332"/>
            <a:ext cx="4276081" cy="90360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56410" y="7164047"/>
            <a:ext cx="3647427" cy="19799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8659" y="697242"/>
            <a:ext cx="6130290" cy="1705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Důležité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upozornění:</a:t>
            </a:r>
            <a:endParaRPr sz="1200">
              <a:latin typeface="Times New Roman"/>
              <a:cs typeface="Times New Roman"/>
            </a:endParaRPr>
          </a:p>
          <a:p>
            <a:pPr marL="462915" marR="5080" indent="-179705">
              <a:lnSpc>
                <a:spcPct val="110400"/>
              </a:lnSpc>
              <a:spcBef>
                <a:spcPts val="780"/>
              </a:spcBef>
              <a:buFont typeface="Symbol"/>
              <a:buChar char=""/>
              <a:tabLst>
                <a:tab pos="462915" algn="l"/>
              </a:tabLst>
            </a:pPr>
            <a:r>
              <a:rPr dirty="0" sz="1200" spc="-10">
                <a:latin typeface="Times New Roman"/>
                <a:cs typeface="Times New Roman"/>
              </a:rPr>
              <a:t>Přístupové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údaje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dobře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uschovejte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budete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potřebovat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později,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např.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otevření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nové </a:t>
            </a:r>
            <a:r>
              <a:rPr dirty="0" sz="1200">
                <a:latin typeface="Times New Roman"/>
                <a:cs typeface="Times New Roman"/>
              </a:rPr>
              <a:t>pobočky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nebo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zakládání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přístupů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nového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zaměstnance.</a:t>
            </a:r>
            <a:endParaRPr sz="1200">
              <a:latin typeface="Times New Roman"/>
              <a:cs typeface="Times New Roman"/>
            </a:endParaRPr>
          </a:p>
          <a:p>
            <a:pPr marL="462915" marR="227329" indent="-179705">
              <a:lnSpc>
                <a:spcPct val="110400"/>
              </a:lnSpc>
              <a:spcBef>
                <a:spcPts val="780"/>
              </a:spcBef>
              <a:buFont typeface="Symbol"/>
              <a:buChar char=""/>
              <a:tabLst>
                <a:tab pos="462915" algn="l"/>
              </a:tabLst>
            </a:pPr>
            <a:r>
              <a:rPr dirty="0" sz="1200" spc="-10">
                <a:latin typeface="Times New Roman"/>
                <a:cs typeface="Times New Roman"/>
              </a:rPr>
              <a:t>Certifikát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omezenou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platnost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(cca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roky)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obnovení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nutné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budeme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25">
                <a:latin typeface="Times New Roman"/>
                <a:cs typeface="Times New Roman"/>
              </a:rPr>
              <a:t> mu </a:t>
            </a:r>
            <a:r>
              <a:rPr dirty="0" sz="1200">
                <a:latin typeface="Times New Roman"/>
                <a:cs typeface="Times New Roman"/>
              </a:rPr>
              <a:t>věnovat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další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části.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dirty="0" sz="1200">
                <a:latin typeface="Times New Roman"/>
                <a:cs typeface="Times New Roman"/>
              </a:rPr>
              <a:t>Děkujeme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pozornost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plynule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přejdeme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kroku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č.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2</a:t>
            </a:r>
            <a:r>
              <a:rPr dirty="0" sz="1200" spc="-25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2025-11-23T18:50:16Z</dcterms:created>
  <dcterms:modified xsi:type="dcterms:W3CDTF">2025-11-23T18:50:16Z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2025-11-23T00:00:00Z</vt:filetime>
  </property>
  <property fmtid="{D5CDD505-2E9C-101B-9397-08002B2CF9AE}" pid="3" name="Creator">
    <vt:lpwstr>Writer</vt:lpwstr>
  </property>
  <property fmtid="{D5CDD505-2E9C-101B-9397-08002B2CF9AE}" pid="4" name="LastSaved">
    <vt:filetime>2025-11-23T00:00:00Z</vt:filetime>
  </property>
  <property fmtid="{D5CDD505-2E9C-101B-9397-08002B2CF9AE}" pid="5" name="Producer">
    <vt:lpwstr>3-Heights(TM) PDF Security Shell 4.8.25.2 (http://www.pdf-tools.com)</vt:lpwstr>
  </property>
</Properties>
</file>